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0" cap="flat">
              <a:noFill/>
              <a:miter lim="400000"/>
            </a:ln>
          </a:insideH>
          <a:insideV>
            <a:ln w="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jpeg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5689600"/>
            <a:ext cx="10464800" cy="5080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152900"/>
            <a:ext cx="10464800" cy="647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346200" y="520700"/>
            <a:ext cx="10388600" cy="586023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05600" y="609600"/>
            <a:ext cx="5359400" cy="7759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870700" y="2781300"/>
            <a:ext cx="5283200" cy="6184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2-033_1302x975.jpeg"/>
          <p:cNvSpPr/>
          <p:nvPr>
            <p:ph type="pic" sz="quarter" idx="13"/>
          </p:nvPr>
        </p:nvSpPr>
        <p:spPr>
          <a:xfrm>
            <a:off x="6654800" y="5029200"/>
            <a:ext cx="5803900" cy="421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664613" y="508000"/>
            <a:ext cx="5803901" cy="421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2-10-superquadro_1631x2178.jpeg"/>
          <p:cNvSpPr/>
          <p:nvPr>
            <p:ph type="pic" idx="15"/>
          </p:nvPr>
        </p:nvSpPr>
        <p:spPr>
          <a:xfrm>
            <a:off x="533400" y="508000"/>
            <a:ext cx="580823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431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863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295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1727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1590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2590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3022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3454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3886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Hello Sustech"/>
          <p:cNvSpPr txBox="1"/>
          <p:nvPr>
            <p:ph type="title"/>
          </p:nvPr>
        </p:nvSpPr>
        <p:spPr>
          <a:xfrm>
            <a:off x="1270000" y="7302783"/>
            <a:ext cx="10464800" cy="1282701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Hello Sustech</a:t>
            </a:r>
          </a:p>
        </p:txBody>
      </p:sp>
      <p:sp>
        <p:nvSpPr>
          <p:cNvPr id="120" name="11611308 张兆旭，11611808 王雨童，11611326 伍凯明，11611209 徐逸飞，11612232 黄旭"/>
          <p:cNvSpPr txBox="1"/>
          <p:nvPr>
            <p:ph type="body" sz="quarter" idx="1"/>
          </p:nvPr>
        </p:nvSpPr>
        <p:spPr>
          <a:xfrm>
            <a:off x="1270000" y="8585483"/>
            <a:ext cx="11124498" cy="1130301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11611308 张兆旭，11611808 王雨童，11611326 伍凯明，11611209 徐逸飞，11612232 黄旭</a:t>
            </a:r>
          </a:p>
        </p:txBody>
      </p:sp>
      <p:pic>
        <p:nvPicPr>
          <p:cNvPr id="12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11600" y="334814"/>
            <a:ext cx="5181601" cy="6845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TATic test too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STATic test tools</a:t>
            </a:r>
          </a:p>
        </p:txBody>
      </p:sp>
      <p:sp>
        <p:nvSpPr>
          <p:cNvPr id="154" name="FindBugs"/>
          <p:cNvSpPr txBox="1"/>
          <p:nvPr/>
        </p:nvSpPr>
        <p:spPr>
          <a:xfrm>
            <a:off x="355600" y="2389503"/>
            <a:ext cx="2637483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normAutofit fontScale="100000" lnSpcReduction="0"/>
          </a:bodyPr>
          <a:lstStyle>
            <a:lvl1pPr marL="520700" indent="-520700" algn="l">
              <a:lnSpc>
                <a:spcPct val="20000"/>
              </a:lnSpc>
              <a:spcBef>
                <a:spcPts val="4600"/>
              </a:spcBef>
              <a:buSzPct val="82000"/>
              <a:buChar char="•"/>
              <a:defRPr sz="4600"/>
            </a:lvl1pPr>
          </a:lstStyle>
          <a:p>
            <a:pPr/>
            <a:r>
              <a:t>FindBugs</a:t>
            </a:r>
          </a:p>
        </p:txBody>
      </p:sp>
      <p:pic>
        <p:nvPicPr>
          <p:cNvPr id="15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73349" y="3498850"/>
            <a:ext cx="7658101" cy="2755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develop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development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docu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document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test</a:t>
            </a:r>
          </a:p>
        </p:txBody>
      </p:sp>
      <p:sp>
        <p:nvSpPr>
          <p:cNvPr id="162" name="Front end:…"/>
          <p:cNvSpPr txBox="1"/>
          <p:nvPr/>
        </p:nvSpPr>
        <p:spPr>
          <a:xfrm>
            <a:off x="355600" y="2730499"/>
            <a:ext cx="4194399" cy="2636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normAutofit fontScale="100000" lnSpcReduction="0"/>
          </a:bodyPr>
          <a:lstStyle/>
          <a:p>
            <a:pPr marL="520700" indent="-520700" algn="l">
              <a:lnSpc>
                <a:spcPct val="20000"/>
              </a:lnSpc>
              <a:spcBef>
                <a:spcPts val="4600"/>
              </a:spcBef>
              <a:buSzPct val="82000"/>
              <a:buChar char="•"/>
              <a:defRPr sz="4600"/>
            </a:pPr>
            <a:r>
              <a:t>Front end:</a:t>
            </a:r>
          </a:p>
          <a:p>
            <a:pPr lvl="1" marL="1041400" indent="-520700" algn="l">
              <a:lnSpc>
                <a:spcPct val="20000"/>
              </a:lnSpc>
              <a:spcBef>
                <a:spcPts val="4600"/>
              </a:spcBef>
              <a:buSzPct val="82000"/>
              <a:buChar char="•"/>
              <a:defRPr sz="3000"/>
            </a:pPr>
            <a:r>
              <a:t>Espresso for UI test</a:t>
            </a:r>
          </a:p>
          <a:p>
            <a:pPr marL="520700" indent="-520700" algn="l">
              <a:lnSpc>
                <a:spcPct val="20000"/>
              </a:lnSpc>
              <a:spcBef>
                <a:spcPts val="4600"/>
              </a:spcBef>
              <a:buSzPct val="82000"/>
              <a:buChar char="•"/>
              <a:defRPr sz="4600"/>
            </a:pPr>
            <a:r>
              <a:t>Back end:</a:t>
            </a:r>
          </a:p>
          <a:p>
            <a:pPr lvl="1" marL="1041400" indent="-520700" algn="l">
              <a:lnSpc>
                <a:spcPct val="20000"/>
              </a:lnSpc>
              <a:spcBef>
                <a:spcPts val="4600"/>
              </a:spcBef>
              <a:buSzPct val="82000"/>
              <a:buChar char="•"/>
              <a:defRPr sz="3000"/>
            </a:pPr>
            <a:r>
              <a:t>Evosuite</a:t>
            </a:r>
          </a:p>
        </p:txBody>
      </p:sp>
      <p:pic>
        <p:nvPicPr>
          <p:cNvPr id="16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78333" y="5405119"/>
            <a:ext cx="12132540" cy="181551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54987" y="7398702"/>
            <a:ext cx="7099301" cy="2082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future pla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future plan</a:t>
            </a:r>
          </a:p>
        </p:txBody>
      </p:sp>
      <p:graphicFrame>
        <p:nvGraphicFramePr>
          <p:cNvPr id="167" name="Table"/>
          <p:cNvGraphicFramePr/>
          <p:nvPr/>
        </p:nvGraphicFramePr>
        <p:xfrm>
          <a:off x="565150" y="3003550"/>
          <a:ext cx="2540000" cy="374152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163961"/>
                <a:gridCol w="9710738"/>
              </a:tblGrid>
              <a:tr h="534503">
                <a:tc>
                  <a:txBody>
                    <a:bodyPr/>
                    <a:lstStyle/>
                    <a:p>
                      <a:pPr defTabSz="457200">
                        <a:lnSpc>
                          <a:spcPts val="3700"/>
                        </a:lnSpc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b="1" sz="1600">
                          <a:solidFill>
                            <a:srgbClr val="24292E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week</a:t>
                      </a:r>
                    </a:p>
                  </a:txBody>
                  <a:tcPr marL="165100" marR="165100" marT="76200" marB="76200" anchor="ctr" anchorCtr="0" horzOverflow="overflow">
                    <a:lnL w="12700">
                      <a:solidFill>
                        <a:srgbClr val="DFE2E5"/>
                      </a:solidFill>
                      <a:miter lim="400000"/>
                    </a:lnL>
                    <a:lnR w="12700">
                      <a:solidFill>
                        <a:srgbClr val="DFE2E5"/>
                      </a:solidFill>
                      <a:miter lim="400000"/>
                    </a:lnR>
                    <a:lnT w="12700">
                      <a:solidFill>
                        <a:srgbClr val="DFE2E5"/>
                      </a:solidFill>
                      <a:miter lim="400000"/>
                    </a:lnT>
                    <a:lnB w="12700">
                      <a:solidFill>
                        <a:srgbClr val="DFE2E5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457200">
                        <a:lnSpc>
                          <a:spcPts val="3700"/>
                        </a:lnSpc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b="1" sz="1600">
                          <a:solidFill>
                            <a:srgbClr val="24292E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Content</a:t>
                      </a:r>
                    </a:p>
                  </a:txBody>
                  <a:tcPr marL="165100" marR="165100" marT="76200" marB="76200" anchor="ctr" anchorCtr="0" horzOverflow="overflow">
                    <a:lnL w="12700">
                      <a:solidFill>
                        <a:srgbClr val="DFE2E5"/>
                      </a:solidFill>
                      <a:miter lim="400000"/>
                    </a:lnL>
                    <a:lnR w="12700">
                      <a:solidFill>
                        <a:srgbClr val="DFE2E5"/>
                      </a:solidFill>
                      <a:miter lim="400000"/>
                    </a:lnR>
                    <a:lnT w="12700">
                      <a:solidFill>
                        <a:srgbClr val="DFE2E5"/>
                      </a:solidFill>
                      <a:miter lim="400000"/>
                    </a:lnT>
                    <a:lnB w="12700">
                      <a:solidFill>
                        <a:srgbClr val="DFE2E5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534503">
                <a:tc>
                  <a:txBody>
                    <a:bodyPr/>
                    <a:lstStyle/>
                    <a:p>
                      <a:pPr algn="l" defTabSz="457200">
                        <a:lnSpc>
                          <a:spcPts val="3700"/>
                        </a:lnSpc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600">
                          <a:solidFill>
                            <a:srgbClr val="24292E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week 10</a:t>
                      </a:r>
                    </a:p>
                  </a:txBody>
                  <a:tcPr marL="165100" marR="165100" marT="76200" marB="76200" anchor="ctr" anchorCtr="0" horzOverflow="overflow">
                    <a:lnL w="12700">
                      <a:solidFill>
                        <a:srgbClr val="DFE2E5"/>
                      </a:solidFill>
                      <a:miter lim="400000"/>
                    </a:lnL>
                    <a:lnR w="12700">
                      <a:solidFill>
                        <a:srgbClr val="DFE2E5"/>
                      </a:solidFill>
                      <a:miter lim="400000"/>
                    </a:lnR>
                    <a:lnT w="12700">
                      <a:solidFill>
                        <a:srgbClr val="DFE2E5"/>
                      </a:solidFill>
                      <a:miter lim="400000"/>
                    </a:lnT>
                    <a:lnB w="12700">
                      <a:solidFill>
                        <a:srgbClr val="DFE2E5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lnSpc>
                          <a:spcPts val="3700"/>
                        </a:lnSpc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600">
                          <a:solidFill>
                            <a:srgbClr val="24292E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Create your owns class table;</a:t>
                      </a:r>
                    </a:p>
                  </a:txBody>
                  <a:tcPr marL="165100" marR="165100" marT="76200" marB="76200" anchor="ctr" anchorCtr="0" horzOverflow="overflow">
                    <a:lnL w="12700">
                      <a:solidFill>
                        <a:srgbClr val="DFE2E5"/>
                      </a:solidFill>
                      <a:miter lim="400000"/>
                    </a:lnL>
                    <a:lnR w="12700">
                      <a:solidFill>
                        <a:srgbClr val="DFE2E5"/>
                      </a:solidFill>
                      <a:miter lim="400000"/>
                    </a:lnR>
                    <a:lnT w="12700">
                      <a:solidFill>
                        <a:srgbClr val="DFE2E5"/>
                      </a:solidFill>
                      <a:miter lim="400000"/>
                    </a:lnT>
                    <a:lnB w="12700">
                      <a:solidFill>
                        <a:srgbClr val="DFE2E5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534503">
                <a:tc>
                  <a:txBody>
                    <a:bodyPr/>
                    <a:lstStyle/>
                    <a:p>
                      <a:pPr algn="l" defTabSz="457200">
                        <a:lnSpc>
                          <a:spcPts val="3700"/>
                        </a:lnSpc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600">
                          <a:solidFill>
                            <a:srgbClr val="24292E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week 11</a:t>
                      </a:r>
                    </a:p>
                  </a:txBody>
                  <a:tcPr marL="165100" marR="165100" marT="76200" marB="76200" anchor="ctr" anchorCtr="0" horzOverflow="overflow">
                    <a:lnL w="12700">
                      <a:solidFill>
                        <a:srgbClr val="DFE2E5"/>
                      </a:solidFill>
                      <a:miter lim="400000"/>
                    </a:lnL>
                    <a:lnR w="12700">
                      <a:solidFill>
                        <a:srgbClr val="DFE2E5"/>
                      </a:solidFill>
                      <a:miter lim="400000"/>
                    </a:lnR>
                    <a:lnT w="12700">
                      <a:solidFill>
                        <a:srgbClr val="DFE2E5"/>
                      </a:solidFill>
                      <a:miter lim="400000"/>
                    </a:lnT>
                    <a:lnB w="12700">
                      <a:solidFill>
                        <a:srgbClr val="DFE2E5"/>
                      </a:solidFill>
                      <a:miter lim="400000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lnSpc>
                          <a:spcPts val="3700"/>
                        </a:lnSpc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600">
                          <a:solidFill>
                            <a:srgbClr val="24292E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Look at the school map;Search school buildings by name;</a:t>
                      </a:r>
                    </a:p>
                  </a:txBody>
                  <a:tcPr marL="165100" marR="165100" marT="76200" marB="76200" anchor="ctr" anchorCtr="0" horzOverflow="overflow">
                    <a:lnL w="12700">
                      <a:solidFill>
                        <a:srgbClr val="DFE2E5"/>
                      </a:solidFill>
                      <a:miter lim="400000"/>
                    </a:lnL>
                    <a:lnR w="12700">
                      <a:solidFill>
                        <a:srgbClr val="DFE2E5"/>
                      </a:solidFill>
                      <a:miter lim="400000"/>
                    </a:lnR>
                    <a:lnT w="12700">
                      <a:solidFill>
                        <a:srgbClr val="DFE2E5"/>
                      </a:solidFill>
                      <a:miter lim="400000"/>
                    </a:lnT>
                    <a:lnB w="12700">
                      <a:solidFill>
                        <a:srgbClr val="DFE2E5"/>
                      </a:solidFill>
                      <a:miter lim="400000"/>
                    </a:lnB>
                    <a:solidFill>
                      <a:srgbClr val="F6F8FA"/>
                    </a:solidFill>
                  </a:tcPr>
                </a:tc>
              </a:tr>
              <a:tr h="534503">
                <a:tc>
                  <a:txBody>
                    <a:bodyPr/>
                    <a:lstStyle/>
                    <a:p>
                      <a:pPr algn="l" defTabSz="457200">
                        <a:lnSpc>
                          <a:spcPts val="3700"/>
                        </a:lnSpc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600">
                          <a:solidFill>
                            <a:srgbClr val="24292E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week 12</a:t>
                      </a:r>
                    </a:p>
                  </a:txBody>
                  <a:tcPr marL="165100" marR="165100" marT="76200" marB="76200" anchor="ctr" anchorCtr="0" horzOverflow="overflow">
                    <a:lnL w="12700">
                      <a:solidFill>
                        <a:srgbClr val="DFE2E5"/>
                      </a:solidFill>
                      <a:miter lim="400000"/>
                    </a:lnL>
                    <a:lnR w="12700">
                      <a:solidFill>
                        <a:srgbClr val="DFE2E5"/>
                      </a:solidFill>
                      <a:miter lim="400000"/>
                    </a:lnR>
                    <a:lnT w="12700">
                      <a:solidFill>
                        <a:srgbClr val="DFE2E5"/>
                      </a:solidFill>
                      <a:miter lim="400000"/>
                    </a:lnT>
                    <a:lnB w="12700">
                      <a:solidFill>
                        <a:srgbClr val="DFE2E5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lnSpc>
                          <a:spcPts val="3700"/>
                        </a:lnSpc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600">
                          <a:solidFill>
                            <a:srgbClr val="24292E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Navigate to a location;</a:t>
                      </a:r>
                    </a:p>
                  </a:txBody>
                  <a:tcPr marL="165100" marR="165100" marT="76200" marB="76200" anchor="ctr" anchorCtr="0" horzOverflow="overflow">
                    <a:lnL w="12700">
                      <a:solidFill>
                        <a:srgbClr val="DFE2E5"/>
                      </a:solidFill>
                      <a:miter lim="400000"/>
                    </a:lnL>
                    <a:lnR w="12700">
                      <a:solidFill>
                        <a:srgbClr val="DFE2E5"/>
                      </a:solidFill>
                      <a:miter lim="400000"/>
                    </a:lnR>
                    <a:lnT w="12700">
                      <a:solidFill>
                        <a:srgbClr val="DFE2E5"/>
                      </a:solidFill>
                      <a:miter lim="400000"/>
                    </a:lnT>
                    <a:lnB w="12700">
                      <a:solidFill>
                        <a:srgbClr val="DFE2E5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534503">
                <a:tc>
                  <a:txBody>
                    <a:bodyPr/>
                    <a:lstStyle/>
                    <a:p>
                      <a:pPr algn="l" defTabSz="457200">
                        <a:lnSpc>
                          <a:spcPts val="3700"/>
                        </a:lnSpc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600">
                          <a:solidFill>
                            <a:srgbClr val="24292E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week 13</a:t>
                      </a:r>
                    </a:p>
                  </a:txBody>
                  <a:tcPr marL="165100" marR="165100" marT="76200" marB="76200" anchor="ctr" anchorCtr="0" horzOverflow="overflow">
                    <a:lnL w="12700">
                      <a:solidFill>
                        <a:srgbClr val="DFE2E5"/>
                      </a:solidFill>
                      <a:miter lim="400000"/>
                    </a:lnL>
                    <a:lnR w="12700">
                      <a:solidFill>
                        <a:srgbClr val="DFE2E5"/>
                      </a:solidFill>
                      <a:miter lim="400000"/>
                    </a:lnR>
                    <a:lnT w="12700">
                      <a:solidFill>
                        <a:srgbClr val="DFE2E5"/>
                      </a:solidFill>
                      <a:miter lim="400000"/>
                    </a:lnT>
                    <a:lnB w="12700">
                      <a:solidFill>
                        <a:srgbClr val="DFE2E5"/>
                      </a:solidFill>
                      <a:miter lim="400000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lnSpc>
                          <a:spcPts val="3700"/>
                        </a:lnSpc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600">
                          <a:solidFill>
                            <a:srgbClr val="24292E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View pictures of a building;</a:t>
                      </a:r>
                    </a:p>
                  </a:txBody>
                  <a:tcPr marL="165100" marR="165100" marT="76200" marB="76200" anchor="ctr" anchorCtr="0" horzOverflow="overflow">
                    <a:lnL w="12700">
                      <a:solidFill>
                        <a:srgbClr val="DFE2E5"/>
                      </a:solidFill>
                      <a:miter lim="400000"/>
                    </a:lnL>
                    <a:lnR w="12700">
                      <a:solidFill>
                        <a:srgbClr val="DFE2E5"/>
                      </a:solidFill>
                      <a:miter lim="400000"/>
                    </a:lnR>
                    <a:lnT w="12700">
                      <a:solidFill>
                        <a:srgbClr val="DFE2E5"/>
                      </a:solidFill>
                      <a:miter lim="400000"/>
                    </a:lnT>
                    <a:lnB w="12700">
                      <a:solidFill>
                        <a:srgbClr val="DFE2E5"/>
                      </a:solidFill>
                      <a:miter lim="400000"/>
                    </a:lnB>
                    <a:solidFill>
                      <a:srgbClr val="F6F8FA"/>
                    </a:solidFill>
                  </a:tcPr>
                </a:tc>
              </a:tr>
              <a:tr h="534503">
                <a:tc>
                  <a:txBody>
                    <a:bodyPr/>
                    <a:lstStyle/>
                    <a:p>
                      <a:pPr algn="l" defTabSz="457200">
                        <a:lnSpc>
                          <a:spcPts val="3700"/>
                        </a:lnSpc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600">
                          <a:solidFill>
                            <a:srgbClr val="24292E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week 14</a:t>
                      </a:r>
                    </a:p>
                  </a:txBody>
                  <a:tcPr marL="165100" marR="165100" marT="76200" marB="76200" anchor="ctr" anchorCtr="0" horzOverflow="overflow">
                    <a:lnL w="12700">
                      <a:solidFill>
                        <a:srgbClr val="DFE2E5"/>
                      </a:solidFill>
                      <a:miter lim="400000"/>
                    </a:lnL>
                    <a:lnR w="12700">
                      <a:solidFill>
                        <a:srgbClr val="DFE2E5"/>
                      </a:solidFill>
                      <a:miter lim="400000"/>
                    </a:lnR>
                    <a:lnT w="12700">
                      <a:solidFill>
                        <a:srgbClr val="DFE2E5"/>
                      </a:solidFill>
                      <a:miter lim="400000"/>
                    </a:lnT>
                    <a:lnB w="12700">
                      <a:solidFill>
                        <a:srgbClr val="DFE2E5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lnSpc>
                          <a:spcPts val="3700"/>
                        </a:lnSpc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600">
                          <a:solidFill>
                            <a:srgbClr val="24292E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Taking pictures using a camera;</a:t>
                      </a:r>
                    </a:p>
                  </a:txBody>
                  <a:tcPr marL="165100" marR="165100" marT="76200" marB="76200" anchor="ctr" anchorCtr="0" horzOverflow="overflow">
                    <a:lnL w="12700">
                      <a:solidFill>
                        <a:srgbClr val="DFE2E5"/>
                      </a:solidFill>
                      <a:miter lim="400000"/>
                    </a:lnL>
                    <a:lnR w="12700">
                      <a:solidFill>
                        <a:srgbClr val="DFE2E5"/>
                      </a:solidFill>
                      <a:miter lim="400000"/>
                    </a:lnR>
                    <a:lnT w="12700">
                      <a:solidFill>
                        <a:srgbClr val="DFE2E5"/>
                      </a:solidFill>
                      <a:miter lim="400000"/>
                    </a:lnT>
                    <a:lnB w="12700">
                      <a:solidFill>
                        <a:srgbClr val="DFE2E5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534503">
                <a:tc>
                  <a:txBody>
                    <a:bodyPr/>
                    <a:lstStyle/>
                    <a:p>
                      <a:pPr algn="l" defTabSz="457200">
                        <a:lnSpc>
                          <a:spcPts val="3700"/>
                        </a:lnSpc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600">
                          <a:solidFill>
                            <a:srgbClr val="24292E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week 15</a:t>
                      </a:r>
                    </a:p>
                  </a:txBody>
                  <a:tcPr marL="165100" marR="165100" marT="76200" marB="76200" anchor="ctr" anchorCtr="0" horzOverflow="overflow">
                    <a:lnL w="12700">
                      <a:solidFill>
                        <a:srgbClr val="DFE2E5"/>
                      </a:solidFill>
                      <a:miter lim="400000"/>
                    </a:lnL>
                    <a:lnR w="12700">
                      <a:solidFill>
                        <a:srgbClr val="DFE2E5"/>
                      </a:solidFill>
                      <a:miter lim="400000"/>
                    </a:lnR>
                    <a:lnT w="12700">
                      <a:solidFill>
                        <a:srgbClr val="DFE2E5"/>
                      </a:solidFill>
                      <a:miter lim="400000"/>
                    </a:lnT>
                    <a:lnB w="12700">
                      <a:solidFill>
                        <a:srgbClr val="DFE2E5"/>
                      </a:solidFill>
                      <a:miter lim="400000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lnSpc>
                          <a:spcPts val="3700"/>
                        </a:lnSpc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600">
                          <a:solidFill>
                            <a:srgbClr val="24292E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Search school buildings by picture</a:t>
                      </a:r>
                    </a:p>
                  </a:txBody>
                  <a:tcPr marL="165100" marR="165100" marT="76200" marB="76200" anchor="ctr" anchorCtr="0" horzOverflow="overflow">
                    <a:lnL w="12700">
                      <a:solidFill>
                        <a:srgbClr val="DFE2E5"/>
                      </a:solidFill>
                      <a:miter lim="400000"/>
                    </a:lnL>
                    <a:lnR w="12700">
                      <a:solidFill>
                        <a:srgbClr val="DFE2E5"/>
                      </a:solidFill>
                      <a:miter lim="400000"/>
                    </a:lnR>
                    <a:lnT w="12700">
                      <a:solidFill>
                        <a:srgbClr val="DFE2E5"/>
                      </a:solidFill>
                      <a:miter lim="400000"/>
                    </a:lnT>
                    <a:lnB w="12700">
                      <a:solidFill>
                        <a:srgbClr val="DFE2E5"/>
                      </a:solidFill>
                      <a:miter lim="400000"/>
                    </a:lnB>
                    <a:solidFill>
                      <a:srgbClr val="F6F8FA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o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role</a:t>
            </a:r>
          </a:p>
        </p:txBody>
      </p:sp>
      <p:sp>
        <p:nvSpPr>
          <p:cNvPr id="124" name="11611308 张兆旭 Leader, Developer, Tester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lvl="1">
              <a:lnSpc>
                <a:spcPct val="20000"/>
              </a:lnSpc>
              <a:defRPr sz="3000"/>
            </a:pPr>
            <a:r>
              <a:t>11611308 张兆旭 Leader, Developer, Tester</a:t>
            </a:r>
          </a:p>
          <a:p>
            <a:pPr lvl="1">
              <a:lnSpc>
                <a:spcPct val="30000"/>
              </a:lnSpc>
              <a:buClr>
                <a:srgbClr val="535353"/>
              </a:buClr>
              <a:defRPr sz="3000"/>
            </a:pPr>
            <a:r>
              <a:t>11611808 王雨童 Designer, Tester</a:t>
            </a:r>
          </a:p>
          <a:p>
            <a:pPr lvl="1">
              <a:lnSpc>
                <a:spcPct val="30000"/>
              </a:lnSpc>
              <a:buClr>
                <a:srgbClr val="535353"/>
              </a:buClr>
              <a:defRPr sz="3000"/>
            </a:pPr>
            <a:r>
              <a:t>11611326 伍凯明 Developer, Document</a:t>
            </a:r>
          </a:p>
          <a:p>
            <a:pPr lvl="1">
              <a:lnSpc>
                <a:spcPct val="20000"/>
              </a:lnSpc>
              <a:defRPr sz="3000"/>
            </a:pPr>
            <a:r>
              <a:t>11611209 徐逸飞 Developer, Designer, Document</a:t>
            </a:r>
          </a:p>
          <a:p>
            <a:pPr lvl="1">
              <a:lnSpc>
                <a:spcPct val="20000"/>
              </a:lnSpc>
              <a:defRPr sz="3000"/>
            </a:pPr>
            <a:r>
              <a:t>11612232 黄旭 Developer, Document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What is Hello sustech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Hello sustech?</a:t>
            </a:r>
          </a:p>
        </p:txBody>
      </p:sp>
      <p:sp>
        <p:nvSpPr>
          <p:cNvPr id="127" name="A SUSTecher’s Assistan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84251" indent="-484251" defTabSz="543305">
              <a:lnSpc>
                <a:spcPct val="20000"/>
              </a:lnSpc>
              <a:spcBef>
                <a:spcPts val="4200"/>
              </a:spcBef>
              <a:defRPr sz="4278"/>
            </a:pPr>
            <a:r>
              <a:t>A SUSTecher’s Assistant</a:t>
            </a:r>
          </a:p>
          <a:p>
            <a:pPr lvl="1" marL="968502" indent="-484251" defTabSz="543305">
              <a:lnSpc>
                <a:spcPct val="20000"/>
              </a:lnSpc>
              <a:spcBef>
                <a:spcPts val="4200"/>
              </a:spcBef>
              <a:defRPr sz="2790"/>
            </a:pPr>
            <a:r>
              <a:t>Sign in/up with SUSTech email</a:t>
            </a:r>
          </a:p>
          <a:p>
            <a:pPr lvl="1" marL="968502" indent="-484251" defTabSz="543305">
              <a:lnSpc>
                <a:spcPct val="30000"/>
              </a:lnSpc>
              <a:spcBef>
                <a:spcPts val="4200"/>
              </a:spcBef>
              <a:buClr>
                <a:srgbClr val="535353"/>
              </a:buClr>
              <a:defRPr sz="2790"/>
            </a:pPr>
            <a:r>
              <a:t>Create class table</a:t>
            </a:r>
          </a:p>
          <a:p>
            <a:pPr lvl="1" marL="968502" indent="-484251" defTabSz="543305">
              <a:lnSpc>
                <a:spcPct val="30000"/>
              </a:lnSpc>
              <a:spcBef>
                <a:spcPts val="4200"/>
              </a:spcBef>
              <a:buClr>
                <a:srgbClr val="535353"/>
              </a:buClr>
              <a:defRPr sz="2790"/>
            </a:pPr>
            <a:r>
              <a:t>Check school calendar</a:t>
            </a:r>
          </a:p>
          <a:p>
            <a:pPr marL="484251" indent="-484251" defTabSz="543305">
              <a:lnSpc>
                <a:spcPct val="20000"/>
              </a:lnSpc>
              <a:spcBef>
                <a:spcPts val="4200"/>
              </a:spcBef>
              <a:defRPr sz="4278"/>
            </a:pPr>
            <a:r>
              <a:t>A SUSTecher’s Navigator</a:t>
            </a:r>
          </a:p>
          <a:p>
            <a:pPr lvl="1" marL="968502" indent="-484251" defTabSz="543305">
              <a:lnSpc>
                <a:spcPct val="20000"/>
              </a:lnSpc>
              <a:spcBef>
                <a:spcPts val="4200"/>
              </a:spcBef>
              <a:defRPr sz="2790"/>
            </a:pPr>
            <a:r>
              <a:t>Check school map</a:t>
            </a:r>
          </a:p>
          <a:p>
            <a:pPr lvl="1" marL="968502" indent="-484251" defTabSz="543305">
              <a:lnSpc>
                <a:spcPct val="20000"/>
              </a:lnSpc>
              <a:spcBef>
                <a:spcPts val="4200"/>
              </a:spcBef>
              <a:defRPr sz="2790"/>
            </a:pPr>
            <a:r>
              <a:t>Take a photo</a:t>
            </a:r>
          </a:p>
          <a:p>
            <a:pPr lvl="1" marL="968502" indent="-484251" defTabSz="543305">
              <a:lnSpc>
                <a:spcPct val="20000"/>
              </a:lnSpc>
              <a:spcBef>
                <a:spcPts val="4200"/>
              </a:spcBef>
              <a:defRPr sz="2790"/>
            </a:pPr>
            <a:r>
              <a:t>View building picture</a:t>
            </a:r>
          </a:p>
          <a:p>
            <a:pPr lvl="1" marL="968502" indent="-484251" defTabSz="543305">
              <a:lnSpc>
                <a:spcPct val="20000"/>
              </a:lnSpc>
              <a:spcBef>
                <a:spcPts val="4200"/>
              </a:spcBef>
              <a:defRPr sz="2790"/>
            </a:pPr>
            <a:r>
              <a:t>Search building by name/image </a:t>
            </a:r>
          </a:p>
          <a:p>
            <a:pPr lvl="1" marL="968502" indent="-484251" defTabSz="543305">
              <a:lnSpc>
                <a:spcPct val="20000"/>
              </a:lnSpc>
              <a:spcBef>
                <a:spcPts val="4200"/>
              </a:spcBef>
              <a:defRPr sz="2790"/>
            </a:pPr>
            <a:r>
              <a:t>Navigate to a location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rrent progres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Current progress</a:t>
            </a:r>
          </a:p>
        </p:txBody>
      </p:sp>
      <p:sp>
        <p:nvSpPr>
          <p:cNvPr id="130" name="Main Page, Welcome Pag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Main Page, Welcome Page</a:t>
            </a:r>
          </a:p>
          <a:p>
            <a:pPr/>
            <a:r>
              <a:t>Sign in, Sign up</a:t>
            </a:r>
          </a:p>
          <a:p>
            <a:pPr/>
            <a:r>
              <a:t>Check School Calendar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Desig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Design</a:t>
            </a:r>
          </a:p>
        </p:txBody>
      </p:sp>
      <p:sp>
        <p:nvSpPr>
          <p:cNvPr id="133" name="Welcome Page:…"/>
          <p:cNvSpPr txBox="1"/>
          <p:nvPr/>
        </p:nvSpPr>
        <p:spPr>
          <a:xfrm>
            <a:off x="355600" y="2730500"/>
            <a:ext cx="5623893" cy="2636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normAutofit fontScale="100000" lnSpcReduction="0"/>
          </a:bodyPr>
          <a:lstStyle/>
          <a:p>
            <a:pPr marL="520700" indent="-520700" algn="l">
              <a:lnSpc>
                <a:spcPct val="20000"/>
              </a:lnSpc>
              <a:spcBef>
                <a:spcPts val="4600"/>
              </a:spcBef>
              <a:buSzPct val="82000"/>
              <a:buChar char="•"/>
              <a:defRPr sz="4600"/>
            </a:pPr>
            <a:r>
              <a:t>Welcome Page: </a:t>
            </a:r>
          </a:p>
          <a:p>
            <a:pPr lvl="1" marL="1041400" indent="-520700" algn="l">
              <a:lnSpc>
                <a:spcPct val="20000"/>
              </a:lnSpc>
              <a:spcBef>
                <a:spcPts val="4600"/>
              </a:spcBef>
              <a:buSzPct val="82000"/>
              <a:buChar char="•"/>
              <a:defRPr sz="3000"/>
            </a:pPr>
            <a:r>
              <a:t>Show the beauty of SUSTech</a:t>
            </a:r>
          </a:p>
          <a:p>
            <a:pPr marL="520700" indent="-520700" algn="l">
              <a:lnSpc>
                <a:spcPct val="20000"/>
              </a:lnSpc>
              <a:spcBef>
                <a:spcPts val="4600"/>
              </a:spcBef>
              <a:buSzPct val="82000"/>
              <a:buChar char="•"/>
              <a:defRPr sz="4600"/>
            </a:pPr>
            <a:r>
              <a:t>Main Page:</a:t>
            </a:r>
          </a:p>
          <a:p>
            <a:pPr lvl="1" marL="1041400" indent="-520700" algn="l">
              <a:lnSpc>
                <a:spcPct val="20000"/>
              </a:lnSpc>
              <a:spcBef>
                <a:spcPts val="4600"/>
              </a:spcBef>
              <a:buSzPct val="82000"/>
              <a:buChar char="•"/>
              <a:defRPr sz="3000"/>
            </a:pPr>
            <a:r>
              <a:t>Google Design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Desig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Design</a:t>
            </a:r>
          </a:p>
        </p:txBody>
      </p:sp>
      <p:pic>
        <p:nvPicPr>
          <p:cNvPr id="136" name="welcome.png" descr="welcom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69581" y="2693236"/>
            <a:ext cx="3620549" cy="643653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entry.png" descr="entry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14670" y="2630433"/>
            <a:ext cx="3620549" cy="64365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Desig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Design</a:t>
            </a:r>
          </a:p>
        </p:txBody>
      </p:sp>
      <p:pic>
        <p:nvPicPr>
          <p:cNvPr id="140" name="signin.png" descr="signi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65400" y="2692400"/>
            <a:ext cx="3619500" cy="64346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signup.png" descr="signup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24567" y="2624666"/>
            <a:ext cx="3619501" cy="64346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Desig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Design</a:t>
            </a:r>
          </a:p>
        </p:txBody>
      </p:sp>
      <p:pic>
        <p:nvPicPr>
          <p:cNvPr id="144" name="main.png" descr="mai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65400" y="2692400"/>
            <a:ext cx="3619500" cy="64346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calender.png" descr="calend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19900" y="2628900"/>
            <a:ext cx="3619500" cy="64346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TATic test too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STATic test tools</a:t>
            </a:r>
          </a:p>
        </p:txBody>
      </p:sp>
      <p:sp>
        <p:nvSpPr>
          <p:cNvPr id="148" name="PMD"/>
          <p:cNvSpPr txBox="1"/>
          <p:nvPr/>
        </p:nvSpPr>
        <p:spPr>
          <a:xfrm>
            <a:off x="355600" y="2389503"/>
            <a:ext cx="1821372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normAutofit fontScale="100000" lnSpcReduction="0"/>
          </a:bodyPr>
          <a:lstStyle>
            <a:lvl1pPr marL="520700" indent="-520700" algn="l">
              <a:lnSpc>
                <a:spcPct val="20000"/>
              </a:lnSpc>
              <a:spcBef>
                <a:spcPts val="4600"/>
              </a:spcBef>
              <a:buSzPct val="82000"/>
              <a:buChar char="•"/>
              <a:defRPr sz="4600"/>
            </a:lvl1pPr>
          </a:lstStyle>
          <a:p>
            <a:pPr/>
            <a:r>
              <a:t>PMD</a:t>
            </a:r>
          </a:p>
        </p:txBody>
      </p:sp>
      <p:sp>
        <p:nvSpPr>
          <p:cNvPr id="149" name="CheckStyle"/>
          <p:cNvSpPr txBox="1"/>
          <p:nvPr/>
        </p:nvSpPr>
        <p:spPr>
          <a:xfrm>
            <a:off x="355600" y="5374686"/>
            <a:ext cx="3173190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normAutofit fontScale="100000" lnSpcReduction="0"/>
          </a:bodyPr>
          <a:lstStyle>
            <a:lvl1pPr marL="520700" indent="-520700" algn="l">
              <a:lnSpc>
                <a:spcPct val="20000"/>
              </a:lnSpc>
              <a:spcBef>
                <a:spcPts val="4600"/>
              </a:spcBef>
              <a:buSzPct val="82000"/>
              <a:buChar char="•"/>
              <a:defRPr sz="4600"/>
            </a:lvl1pPr>
          </a:lstStyle>
          <a:p>
            <a:pPr/>
            <a:r>
              <a:t>CheckStyle</a:t>
            </a:r>
          </a:p>
        </p:txBody>
      </p:sp>
      <p:pic>
        <p:nvPicPr>
          <p:cNvPr id="15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14649" y="6226428"/>
            <a:ext cx="7175501" cy="2755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84549" y="2753889"/>
            <a:ext cx="6235701" cy="2730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